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6"/>
  </p:notesMasterIdLst>
  <p:handoutMasterIdLst>
    <p:handoutMasterId r:id="rId17"/>
  </p:handoutMasterIdLst>
  <p:sldIdLst>
    <p:sldId id="559" r:id="rId3"/>
    <p:sldId id="544" r:id="rId4"/>
    <p:sldId id="547" r:id="rId5"/>
    <p:sldId id="553" r:id="rId6"/>
    <p:sldId id="555" r:id="rId7"/>
    <p:sldId id="563" r:id="rId8"/>
    <p:sldId id="560" r:id="rId9"/>
    <p:sldId id="561" r:id="rId10"/>
    <p:sldId id="565" r:id="rId11"/>
    <p:sldId id="564" r:id="rId12"/>
    <p:sldId id="566" r:id="rId13"/>
    <p:sldId id="562" r:id="rId14"/>
    <p:sldId id="567" r:id="rId15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2C5884"/>
    <a:srgbClr val="336699"/>
    <a:srgbClr val="663300"/>
    <a:srgbClr val="006600"/>
    <a:srgbClr val="7A3D00"/>
    <a:srgbClr val="006CA2"/>
    <a:srgbClr val="367BBA"/>
    <a:srgbClr val="008000"/>
    <a:srgbClr val="A25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1" autoAdjust="0"/>
    <p:restoredTop sz="90985" autoAdjust="0"/>
  </p:normalViewPr>
  <p:slideViewPr>
    <p:cSldViewPr>
      <p:cViewPr varScale="1">
        <p:scale>
          <a:sx n="105" d="100"/>
          <a:sy n="105" d="100"/>
        </p:scale>
        <p:origin x="20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022" y="2842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Authorized Positions by Program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342789676520315"/>
          <c:y val="0.11436601244526765"/>
          <c:w val="0.81352292335514542"/>
          <c:h val="0.885633987554732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'Authorized Positions'!$B$1</c:f>
              <c:strCache>
                <c:ptCount val="1"/>
                <c:pt idx="0">
                  <c:v>Positions</c:v>
                </c:pt>
              </c:strCache>
            </c:strRef>
          </c:tx>
          <c:invertIfNegative val="0"/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75A-4A3A-BC2E-68EA73DE829E}"/>
              </c:ext>
            </c:extLst>
          </c:dPt>
          <c:dLbls>
            <c:dLbl>
              <c:idx val="13"/>
              <c:layout>
                <c:manualLayout>
                  <c:x val="-4.1523487639595624E-3"/>
                  <c:y val="-1.543274665608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75A-4A3A-BC2E-68EA73DE82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'Authorized Positions'!$A$2:$A$15</c:f>
              <c:strCache>
                <c:ptCount val="14"/>
                <c:pt idx="0">
                  <c:v>Enforcement </c:v>
                </c:pt>
                <c:pt idx="1">
                  <c:v>SWAMP</c:v>
                </c:pt>
                <c:pt idx="2">
                  <c:v>Wastewater</c:v>
                </c:pt>
                <c:pt idx="3">
                  <c:v>Landfills</c:v>
                </c:pt>
                <c:pt idx="4">
                  <c:v>Nonpoint Source</c:v>
                </c:pt>
                <c:pt idx="5">
                  <c:v>Dredge and Fill</c:v>
                </c:pt>
                <c:pt idx="6">
                  <c:v>Storm water</c:v>
                </c:pt>
                <c:pt idx="7">
                  <c:v>TMDL</c:v>
                </c:pt>
                <c:pt idx="8">
                  <c:v>Administrative</c:v>
                </c:pt>
                <c:pt idx="9">
                  <c:v>WDRs</c:v>
                </c:pt>
                <c:pt idx="10">
                  <c:v>Cannabis</c:v>
                </c:pt>
                <c:pt idx="11">
                  <c:v>Planning</c:v>
                </c:pt>
                <c:pt idx="12">
                  <c:v>Cleanups/UST</c:v>
                </c:pt>
                <c:pt idx="13">
                  <c:v>Forest Lands</c:v>
                </c:pt>
              </c:strCache>
            </c:strRef>
          </c:cat>
          <c:val>
            <c:numRef>
              <c:f>'Authorized Positions'!$B$2:$B$15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1.8</c:v>
                </c:pt>
                <c:pt idx="3">
                  <c:v>2.2000000000000002</c:v>
                </c:pt>
                <c:pt idx="4">
                  <c:v>2.8</c:v>
                </c:pt>
                <c:pt idx="5">
                  <c:v>3.4</c:v>
                </c:pt>
                <c:pt idx="6">
                  <c:v>4</c:v>
                </c:pt>
                <c:pt idx="7">
                  <c:v>4</c:v>
                </c:pt>
                <c:pt idx="8">
                  <c:v>7.7</c:v>
                </c:pt>
                <c:pt idx="9">
                  <c:v>8.6</c:v>
                </c:pt>
                <c:pt idx="10">
                  <c:v>9</c:v>
                </c:pt>
                <c:pt idx="11">
                  <c:v>9.8000000000000007</c:v>
                </c:pt>
                <c:pt idx="12">
                  <c:v>10.3</c:v>
                </c:pt>
                <c:pt idx="13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5A-4A3A-BC2E-68EA73DE829E}"/>
            </c:ext>
          </c:extLst>
        </c:ser>
        <c:ser>
          <c:idx val="1"/>
          <c:order val="1"/>
          <c:tx>
            <c:strRef>
              <c:f>'Authorized Positions'!$C$1</c:f>
              <c:strCache>
                <c:ptCount val="1"/>
                <c:pt idx="0">
                  <c:v>Percent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7.05215191279209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75A-4A3A-BC2E-68EA73DE829E}"/>
                </c:ext>
              </c:extLst>
            </c:dLbl>
            <c:dLbl>
              <c:idx val="1"/>
              <c:layout>
                <c:manualLayout>
                  <c:x val="7.05215191279209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75A-4A3A-BC2E-68EA73DE829E}"/>
                </c:ext>
              </c:extLst>
            </c:dLbl>
            <c:dLbl>
              <c:idx val="2"/>
              <c:layout>
                <c:manualLayout>
                  <c:x val="0.1181235445392675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75A-4A3A-BC2E-68EA73DE829E}"/>
                </c:ext>
              </c:extLst>
            </c:dLbl>
            <c:dLbl>
              <c:idx val="3"/>
              <c:layout>
                <c:manualLayout>
                  <c:x val="0.13222784836485169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75A-4A3A-BC2E-68EA73DE829E}"/>
                </c:ext>
              </c:extLst>
            </c:dLbl>
            <c:dLbl>
              <c:idx val="4"/>
              <c:layout>
                <c:manualLayout>
                  <c:x val="0.16219949399421807"/>
                  <c:y val="7.915750632747298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75A-4A3A-BC2E-68EA73DE829E}"/>
                </c:ext>
              </c:extLst>
            </c:dLbl>
            <c:dLbl>
              <c:idx val="5"/>
              <c:layout>
                <c:manualLayout>
                  <c:x val="0.18864506366718833"/>
                  <c:y val="2.1588660207748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75A-4A3A-BC2E-68EA73DE829E}"/>
                </c:ext>
              </c:extLst>
            </c:dLbl>
            <c:dLbl>
              <c:idx val="6"/>
              <c:layout>
                <c:manualLayout>
                  <c:x val="0.204512405470970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75A-4A3A-BC2E-68EA73DE829E}"/>
                </c:ext>
              </c:extLst>
            </c:dLbl>
            <c:dLbl>
              <c:idx val="7"/>
              <c:layout>
                <c:manualLayout>
                  <c:x val="0.20132629796221269"/>
                  <c:y val="4.8491234358340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619754692809E-2"/>
                      <c:h val="5.40483115979652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275A-4A3A-BC2E-68EA73DE829E}"/>
                </c:ext>
              </c:extLst>
            </c:dLbl>
            <c:dLbl>
              <c:idx val="8"/>
              <c:layout>
                <c:manualLayout>
                  <c:x val="0.287423253972056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92502419534038"/>
                      <c:h val="5.40483115979652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75A-4A3A-BC2E-68EA73DE829E}"/>
                </c:ext>
              </c:extLst>
            </c:dLbl>
            <c:dLbl>
              <c:idx val="9"/>
              <c:layout>
                <c:manualLayout>
                  <c:x val="0.39473887050133671"/>
                  <c:y val="-8.265024255589527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097466798009305E-2"/>
                      <c:h val="5.40483115979652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275A-4A3A-BC2E-68EA73DE829E}"/>
                </c:ext>
              </c:extLst>
            </c:dLbl>
            <c:dLbl>
              <c:idx val="10"/>
              <c:layout>
                <c:manualLayout>
                  <c:x val="0.4213660767893273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75A-4A3A-BC2E-68EA73DE829E}"/>
                </c:ext>
              </c:extLst>
            </c:dLbl>
            <c:dLbl>
              <c:idx val="11"/>
              <c:layout>
                <c:manualLayout>
                  <c:x val="0.4517961699591416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097466798009305E-2"/>
                      <c:h val="5.40483115979652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275A-4A3A-BC2E-68EA73DE829E}"/>
                </c:ext>
              </c:extLst>
            </c:dLbl>
            <c:dLbl>
              <c:idx val="12"/>
              <c:layout>
                <c:manualLayout>
                  <c:x val="0.5095179756992285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75A-4A3A-BC2E-68EA73DE829E}"/>
                </c:ext>
              </c:extLst>
            </c:dLbl>
            <c:dLbl>
              <c:idx val="13"/>
              <c:layout>
                <c:manualLayout>
                  <c:x val="0.74895603323568671"/>
                  <c:y val="1.5617745919144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75A-4A3A-BC2E-68EA73DE82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'Authorized Positions'!$A$2:$A$15</c:f>
              <c:strCache>
                <c:ptCount val="14"/>
                <c:pt idx="0">
                  <c:v>Enforcement </c:v>
                </c:pt>
                <c:pt idx="1">
                  <c:v>SWAMP</c:v>
                </c:pt>
                <c:pt idx="2">
                  <c:v>Wastewater</c:v>
                </c:pt>
                <c:pt idx="3">
                  <c:v>Landfills</c:v>
                </c:pt>
                <c:pt idx="4">
                  <c:v>Nonpoint Source</c:v>
                </c:pt>
                <c:pt idx="5">
                  <c:v>Dredge and Fill</c:v>
                </c:pt>
                <c:pt idx="6">
                  <c:v>Storm water</c:v>
                </c:pt>
                <c:pt idx="7">
                  <c:v>TMDL</c:v>
                </c:pt>
                <c:pt idx="8">
                  <c:v>Administrative</c:v>
                </c:pt>
                <c:pt idx="9">
                  <c:v>WDRs</c:v>
                </c:pt>
                <c:pt idx="10">
                  <c:v>Cannabis</c:v>
                </c:pt>
                <c:pt idx="11">
                  <c:v>Planning</c:v>
                </c:pt>
                <c:pt idx="12">
                  <c:v>Cleanups/UST</c:v>
                </c:pt>
                <c:pt idx="13">
                  <c:v>Forest Lands</c:v>
                </c:pt>
              </c:strCache>
            </c:strRef>
          </c:cat>
          <c:val>
            <c:numRef>
              <c:f>'Authorized Positions'!$C$2:$C$15</c:f>
              <c:numCache>
                <c:formatCode>0.0%</c:formatCode>
                <c:ptCount val="14"/>
                <c:pt idx="0">
                  <c:v>1.2091898428053206E-2</c:v>
                </c:pt>
                <c:pt idx="1">
                  <c:v>1.2091898428053206E-2</c:v>
                </c:pt>
                <c:pt idx="2">
                  <c:v>2.1765417170495772E-2</c:v>
                </c:pt>
                <c:pt idx="3">
                  <c:v>2.6602176541717055E-2</c:v>
                </c:pt>
                <c:pt idx="4">
                  <c:v>3.3857315598548973E-2</c:v>
                </c:pt>
                <c:pt idx="5">
                  <c:v>4.1112454655380902E-2</c:v>
                </c:pt>
                <c:pt idx="6">
                  <c:v>4.8367593712212824E-2</c:v>
                </c:pt>
                <c:pt idx="7">
                  <c:v>4.8367593712212824E-2</c:v>
                </c:pt>
                <c:pt idx="8">
                  <c:v>9.3107617896009687E-2</c:v>
                </c:pt>
                <c:pt idx="9">
                  <c:v>0.10399032648125757</c:v>
                </c:pt>
                <c:pt idx="10">
                  <c:v>0.10882708585247886</c:v>
                </c:pt>
                <c:pt idx="11">
                  <c:v>0.11850060459492143</c:v>
                </c:pt>
                <c:pt idx="12">
                  <c:v>0.12454655380894802</c:v>
                </c:pt>
                <c:pt idx="13">
                  <c:v>0.20677146311970984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75A-4A3A-BC2E-68EA73DE82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100"/>
        <c:axId val="48118784"/>
        <c:axId val="48124672"/>
      </c:barChart>
      <c:catAx>
        <c:axId val="481187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8124672"/>
        <c:crosses val="autoZero"/>
        <c:auto val="1"/>
        <c:lblAlgn val="ctr"/>
        <c:lblOffset val="100"/>
        <c:tickMarkSkip val="1"/>
        <c:noMultiLvlLbl val="0"/>
      </c:catAx>
      <c:valAx>
        <c:axId val="481246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1187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2819" cy="465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446" y="0"/>
            <a:ext cx="3012819" cy="465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739"/>
            <a:ext cx="3012819" cy="465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446" y="8841739"/>
            <a:ext cx="3012819" cy="465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F4BBB4-170E-4F4E-9322-2DA1A1713E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19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2819" cy="465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446" y="0"/>
            <a:ext cx="3012819" cy="465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4" y="4422460"/>
            <a:ext cx="5562610" cy="418877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1739"/>
            <a:ext cx="3012819" cy="465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446" y="8841739"/>
            <a:ext cx="3012819" cy="465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B0DD07D-E07A-49DD-B427-06CA1C608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90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53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E5D61-95B3-4894-8434-1C0A4BE4723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14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96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96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96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7683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8363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96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1286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1286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96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96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96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7EA11-0E59-42CE-926C-F2C0FBDA7F46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9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006600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2C5884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7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86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74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914400"/>
            <a:ext cx="20955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914400"/>
            <a:ext cx="61341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9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B654C-91C6-43DC-AF9A-C9A6478DD8C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46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74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9839A-3FF4-47FA-B99A-1AE0E9929D8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699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9FBA9-4D04-4D68-923E-7D88A804B17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59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E9B16-E658-4B3D-AC3D-09D5EC07BEA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00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BAC31-B52F-4CDE-911D-D57309F2333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378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7647B-4C03-4EF0-8BF4-150835420D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81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6600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>
                <a:solidFill>
                  <a:srgbClr val="7A3D00"/>
                </a:solidFill>
                <a:latin typeface="Calibri" panose="020F0502020204030204" pitchFamily="34" charset="0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83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E823-5B59-4DB3-8C30-E65E710D0A6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76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7D4A6-0C79-427F-BB42-41E96727C5F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685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82605-645C-420D-B3F7-2C845BC16D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4803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4307D-6FB8-4F32-9BA6-CFD42F886C9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87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0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68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5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7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39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3648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northcoast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1440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82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pic>
        <p:nvPicPr>
          <p:cNvPr id="1029" name="Picture 7" descr="left_column_bg_sd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baseline="0">
          <a:solidFill>
            <a:srgbClr val="006600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800" b="1" baseline="0">
          <a:solidFill>
            <a:srgbClr val="2C5884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Font typeface="Wingdings" pitchFamily="2" charset="2"/>
        <a:buChar char="ü"/>
        <a:defRPr sz="2400" b="1" baseline="0">
          <a:solidFill>
            <a:srgbClr val="7A3D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1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northcoast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99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382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A4345C8-D4E1-44E6-B6F4-E7C0F87951B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1032" name="Picture 7" descr="left_column_bg_sd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85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6B2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6B2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6B2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6B2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6B2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36B23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36B23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36B23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36B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3200" b="1">
          <a:solidFill>
            <a:srgbClr val="254B7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Font typeface="Wingdings" pitchFamily="2" charset="2"/>
        <a:buChar char="ü"/>
        <a:defRPr sz="2800" b="1">
          <a:solidFill>
            <a:srgbClr val="CC66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1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228599"/>
            <a:ext cx="8458200" cy="3207327"/>
          </a:xfrm>
        </p:spPr>
        <p:txBody>
          <a:bodyPr/>
          <a:lstStyle/>
          <a:p>
            <a:r>
              <a:rPr lang="en-US" sz="4800" dirty="0" smtClean="0">
                <a:latin typeface="Calibri" panose="020F0502020204030204" pitchFamily="34" charset="0"/>
              </a:rPr>
              <a:t>North Coast Regional Board</a:t>
            </a:r>
            <a:br>
              <a:rPr lang="en-US" sz="4800" dirty="0" smtClean="0">
                <a:latin typeface="Calibri" panose="020F0502020204030204" pitchFamily="34" charset="0"/>
              </a:rPr>
            </a:br>
            <a:r>
              <a:rPr lang="en-US" sz="4800" dirty="0" smtClean="0">
                <a:latin typeface="Calibri" panose="020F0502020204030204" pitchFamily="34" charset="0"/>
              </a:rPr>
              <a:t>2017 Priority Projects</a:t>
            </a:r>
            <a:r>
              <a:rPr lang="en-US" sz="4800" b="1" dirty="0">
                <a:latin typeface="Calibri" panose="020F0502020204030204" pitchFamily="34" charset="0"/>
              </a:rPr>
              <a:t/>
            </a:r>
            <a:br>
              <a:rPr lang="en-US" sz="4800" b="1" dirty="0">
                <a:latin typeface="Calibri" panose="020F0502020204030204" pitchFamily="34" charset="0"/>
              </a:rPr>
            </a:br>
            <a:r>
              <a:rPr lang="en-US" sz="2800" b="1" dirty="0">
                <a:latin typeface="Arial" charset="0"/>
              </a:rPr>
              <a:t/>
            </a:r>
            <a:br>
              <a:rPr lang="en-US" sz="2800" b="1" dirty="0">
                <a:latin typeface="Arial" charset="0"/>
              </a:rPr>
            </a:br>
            <a:endParaRPr lang="en-US" sz="2800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209800"/>
            <a:ext cx="6781800" cy="3124200"/>
          </a:xfrm>
        </p:spPr>
        <p:txBody>
          <a:bodyPr anchor="b"/>
          <a:lstStyle/>
          <a:p>
            <a:r>
              <a:rPr lang="en-US" sz="2400" dirty="0" smtClean="0">
                <a:solidFill>
                  <a:srgbClr val="2C5884"/>
                </a:solidFill>
                <a:latin typeface="Calibri" panose="020F0502020204030204" pitchFamily="34" charset="0"/>
                <a:cs typeface="Arial" pitchFamily="34" charset="0"/>
              </a:rPr>
              <a:t>Item No. 8</a:t>
            </a:r>
          </a:p>
          <a:p>
            <a:r>
              <a:rPr lang="en-US" sz="2400" dirty="0" smtClean="0">
                <a:solidFill>
                  <a:srgbClr val="2C5884"/>
                </a:solidFill>
                <a:latin typeface="Calibri" panose="020F0502020204030204" pitchFamily="34" charset="0"/>
                <a:cs typeface="Arial" pitchFamily="34" charset="0"/>
              </a:rPr>
              <a:t>March 8, 2017</a:t>
            </a:r>
          </a:p>
          <a:p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Arial" pitchFamily="34" charset="0"/>
            </a:endParaRPr>
          </a:p>
          <a:p>
            <a:endParaRPr lang="en-US" sz="2000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2C5884"/>
                </a:solidFill>
                <a:latin typeface="Calibri" panose="020F0502020204030204" pitchFamily="34" charset="0"/>
                <a:cs typeface="Arial" pitchFamily="34" charset="0"/>
              </a:rPr>
              <a:t>Matt St. John</a:t>
            </a:r>
          </a:p>
          <a:p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36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611909" y="1066800"/>
            <a:ext cx="8229600" cy="685800"/>
          </a:xfrm>
        </p:spPr>
        <p:txBody>
          <a:bodyPr/>
          <a:lstStyle/>
          <a:p>
            <a:r>
              <a:rPr lang="en-US" altLang="en-US" sz="4000" dirty="0" smtClean="0"/>
              <a:t>Status of 2015 Triennial Review Priority Projects</a:t>
            </a:r>
          </a:p>
        </p:txBody>
      </p:sp>
      <p:sp>
        <p:nvSpPr>
          <p:cNvPr id="60420" name="Line 13"/>
          <p:cNvSpPr>
            <a:spLocks noChangeShapeType="1"/>
          </p:cNvSpPr>
          <p:nvPr/>
        </p:nvSpPr>
        <p:spPr bwMode="auto">
          <a:xfrm>
            <a:off x="381000" y="21336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14"/>
          <p:cNvSpPr>
            <a:spLocks noChangeShapeType="1"/>
          </p:cNvSpPr>
          <p:nvPr/>
        </p:nvSpPr>
        <p:spPr bwMode="auto">
          <a:xfrm>
            <a:off x="381000" y="20574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10</a:t>
            </a:fld>
            <a:endParaRPr lang="en-US" alt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261466"/>
            <a:ext cx="8905009" cy="4191000"/>
          </a:xfrm>
        </p:spPr>
        <p:txBody>
          <a:bodyPr/>
          <a:lstStyle/>
          <a:p>
            <a:r>
              <a:rPr lang="en-US" dirty="0"/>
              <a:t>Update Chemical Constituents objective and add groundwater toxicity objective – </a:t>
            </a:r>
            <a:r>
              <a:rPr lang="en-US" dirty="0">
                <a:solidFill>
                  <a:srgbClr val="FF3300"/>
                </a:solidFill>
              </a:rPr>
              <a:t>done</a:t>
            </a:r>
          </a:p>
          <a:p>
            <a:r>
              <a:rPr lang="en-US" dirty="0"/>
              <a:t>Update DO objective </a:t>
            </a:r>
            <a:r>
              <a:rPr lang="en-US" dirty="0" smtClean="0"/>
              <a:t>– </a:t>
            </a:r>
            <a:r>
              <a:rPr lang="en-US" dirty="0" smtClean="0">
                <a:solidFill>
                  <a:srgbClr val="FF3300"/>
                </a:solidFill>
              </a:rPr>
              <a:t>done</a:t>
            </a:r>
            <a:endParaRPr lang="en-US" dirty="0">
              <a:solidFill>
                <a:srgbClr val="FF3300"/>
              </a:solidFill>
            </a:endParaRPr>
          </a:p>
          <a:p>
            <a:r>
              <a:rPr lang="en-US" dirty="0" smtClean="0"/>
              <a:t>Editorial amendments to </a:t>
            </a:r>
            <a:r>
              <a:rPr lang="en-US" dirty="0" err="1" smtClean="0"/>
              <a:t>Ch</a:t>
            </a:r>
            <a:r>
              <a:rPr lang="en-US" dirty="0" smtClean="0"/>
              <a:t> 3 &amp; 6 – </a:t>
            </a:r>
            <a:r>
              <a:rPr lang="en-US" dirty="0">
                <a:solidFill>
                  <a:srgbClr val="FF3300"/>
                </a:solidFill>
              </a:rPr>
              <a:t>done</a:t>
            </a:r>
          </a:p>
          <a:p>
            <a:r>
              <a:rPr lang="en-US" dirty="0" smtClean="0"/>
              <a:t>Russian River Pathogens TMDL - </a:t>
            </a:r>
            <a:r>
              <a:rPr lang="en-US" dirty="0" smtClean="0">
                <a:solidFill>
                  <a:srgbClr val="FF3300"/>
                </a:solidFill>
              </a:rPr>
              <a:t>planned for 2017</a:t>
            </a:r>
          </a:p>
          <a:p>
            <a:r>
              <a:rPr lang="en-US" dirty="0"/>
              <a:t>Ocean beaches bacteria </a:t>
            </a:r>
            <a:r>
              <a:rPr lang="en-US" dirty="0" smtClean="0"/>
              <a:t>TMDLs - </a:t>
            </a:r>
            <a:r>
              <a:rPr lang="en-US" dirty="0" smtClean="0">
                <a:solidFill>
                  <a:srgbClr val="FF3300"/>
                </a:solidFill>
              </a:rPr>
              <a:t>in development</a:t>
            </a:r>
            <a:endParaRPr lang="en-US" dirty="0">
              <a:solidFill>
                <a:srgbClr val="FF3300"/>
              </a:solidFill>
            </a:endParaRPr>
          </a:p>
          <a:p>
            <a:r>
              <a:rPr lang="en-US" dirty="0"/>
              <a:t>Laguna de Santa Rosa </a:t>
            </a:r>
            <a:r>
              <a:rPr lang="en-US" dirty="0" smtClean="0"/>
              <a:t>TMDLs - </a:t>
            </a:r>
            <a:r>
              <a:rPr lang="en-US" dirty="0">
                <a:solidFill>
                  <a:srgbClr val="FF3300"/>
                </a:solidFill>
              </a:rPr>
              <a:t>in </a:t>
            </a:r>
            <a:r>
              <a:rPr lang="en-US" dirty="0" smtClean="0">
                <a:solidFill>
                  <a:srgbClr val="FF3300"/>
                </a:solidFill>
              </a:rPr>
              <a:t>development</a:t>
            </a:r>
            <a:endParaRPr lang="en-US" dirty="0">
              <a:solidFill>
                <a:srgbClr val="FF3300"/>
              </a:solidFill>
            </a:endParaRPr>
          </a:p>
          <a:p>
            <a:r>
              <a:rPr lang="en-US" dirty="0" smtClean="0"/>
              <a:t>Seasonal </a:t>
            </a:r>
            <a:r>
              <a:rPr lang="en-US" dirty="0"/>
              <a:t>discharge exemption </a:t>
            </a:r>
            <a:r>
              <a:rPr lang="en-US" dirty="0" smtClean="0"/>
              <a:t>criteria – </a:t>
            </a:r>
            <a:r>
              <a:rPr lang="en-US" dirty="0">
                <a:solidFill>
                  <a:srgbClr val="FF3300"/>
                </a:solidFill>
              </a:rPr>
              <a:t>in </a:t>
            </a:r>
            <a:r>
              <a:rPr lang="en-US" dirty="0" smtClean="0">
                <a:solidFill>
                  <a:srgbClr val="FF3300"/>
                </a:solidFill>
              </a:rPr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51983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434109" y="1143000"/>
            <a:ext cx="8229600" cy="685800"/>
          </a:xfrm>
        </p:spPr>
        <p:txBody>
          <a:bodyPr/>
          <a:lstStyle/>
          <a:p>
            <a:r>
              <a:rPr lang="en-US" altLang="en-US" dirty="0"/>
              <a:t>Status of 2015 Triennial Review Priority Projects</a:t>
            </a:r>
            <a:endParaRPr lang="en-US" altLang="en-US" dirty="0" smtClean="0"/>
          </a:p>
        </p:txBody>
      </p:sp>
      <p:sp>
        <p:nvSpPr>
          <p:cNvPr id="60420" name="Line 13"/>
          <p:cNvSpPr>
            <a:spLocks noChangeShapeType="1"/>
          </p:cNvSpPr>
          <p:nvPr/>
        </p:nvSpPr>
        <p:spPr bwMode="auto">
          <a:xfrm>
            <a:off x="446809" y="22860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14"/>
          <p:cNvSpPr>
            <a:spLocks noChangeShapeType="1"/>
          </p:cNvSpPr>
          <p:nvPr/>
        </p:nvSpPr>
        <p:spPr bwMode="auto">
          <a:xfrm>
            <a:off x="446809" y="21336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11</a:t>
            </a:fld>
            <a:endParaRPr lang="en-US" alt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423391"/>
            <a:ext cx="8828809" cy="4267200"/>
          </a:xfrm>
        </p:spPr>
        <p:txBody>
          <a:bodyPr/>
          <a:lstStyle/>
          <a:p>
            <a:r>
              <a:rPr lang="en-US" dirty="0" smtClean="0"/>
              <a:t>Flow objectives for Navarro River - </a:t>
            </a:r>
            <a:r>
              <a:rPr lang="en-US" dirty="0">
                <a:solidFill>
                  <a:srgbClr val="FF3300"/>
                </a:solidFill>
              </a:rPr>
              <a:t>in development</a:t>
            </a:r>
            <a:endParaRPr lang="en-US" dirty="0" smtClean="0"/>
          </a:p>
          <a:p>
            <a:r>
              <a:rPr lang="en-US" dirty="0" smtClean="0"/>
              <a:t>Outstanding National Resource Waters designation(s) - </a:t>
            </a:r>
            <a:r>
              <a:rPr lang="en-US" dirty="0">
                <a:solidFill>
                  <a:srgbClr val="FF3300"/>
                </a:solidFill>
              </a:rPr>
              <a:t>in </a:t>
            </a:r>
            <a:r>
              <a:rPr lang="en-US" dirty="0" smtClean="0">
                <a:solidFill>
                  <a:srgbClr val="FF3300"/>
                </a:solidFill>
              </a:rPr>
              <a:t>process</a:t>
            </a:r>
            <a:endParaRPr lang="en-US" dirty="0" smtClean="0"/>
          </a:p>
          <a:p>
            <a:r>
              <a:rPr lang="en-US" dirty="0" smtClean="0"/>
              <a:t>Groundwater Protection Policy - </a:t>
            </a:r>
            <a:r>
              <a:rPr lang="en-US" dirty="0">
                <a:solidFill>
                  <a:srgbClr val="FF3300"/>
                </a:solidFill>
              </a:rPr>
              <a:t>in development</a:t>
            </a:r>
            <a:endParaRPr lang="en-US" dirty="0"/>
          </a:p>
          <a:p>
            <a:r>
              <a:rPr lang="en-US" dirty="0" smtClean="0"/>
              <a:t>Policy to address the effects of climate change - </a:t>
            </a:r>
            <a:r>
              <a:rPr lang="en-US" dirty="0">
                <a:solidFill>
                  <a:srgbClr val="FF3300"/>
                </a:solidFill>
              </a:rPr>
              <a:t>in process</a:t>
            </a:r>
            <a:endParaRPr lang="en-US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1983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85800"/>
          </a:xfrm>
        </p:spPr>
        <p:txBody>
          <a:bodyPr/>
          <a:lstStyle/>
          <a:p>
            <a:r>
              <a:rPr lang="en-US" altLang="en-US" dirty="0" smtClean="0"/>
              <a:t>Other priority work</a:t>
            </a:r>
          </a:p>
        </p:txBody>
      </p:sp>
      <p:sp>
        <p:nvSpPr>
          <p:cNvPr id="60420" name="Line 13"/>
          <p:cNvSpPr>
            <a:spLocks noChangeShapeType="1"/>
          </p:cNvSpPr>
          <p:nvPr/>
        </p:nvSpPr>
        <p:spPr bwMode="auto">
          <a:xfrm>
            <a:off x="381000" y="19050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14"/>
          <p:cNvSpPr>
            <a:spLocks noChangeShapeType="1"/>
          </p:cNvSpPr>
          <p:nvPr/>
        </p:nvSpPr>
        <p:spPr bwMode="auto">
          <a:xfrm>
            <a:off x="381000" y="18288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12</a:t>
            </a:fld>
            <a:endParaRPr lang="en-US" alt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267200"/>
          </a:xfrm>
        </p:spPr>
        <p:txBody>
          <a:bodyPr/>
          <a:lstStyle/>
          <a:p>
            <a:r>
              <a:rPr lang="en-US" sz="3200" dirty="0" smtClean="0"/>
              <a:t>Flow studies in South Fork Eel, Shasta River, Mark West Creek</a:t>
            </a:r>
          </a:p>
          <a:p>
            <a:r>
              <a:rPr lang="en-US" sz="3200" dirty="0" smtClean="0"/>
              <a:t>303(d) List and Integrated Report update</a:t>
            </a:r>
          </a:p>
          <a:p>
            <a:r>
              <a:rPr lang="en-US" sz="3200" dirty="0" smtClean="0"/>
              <a:t>Monitoring efforts</a:t>
            </a:r>
          </a:p>
          <a:p>
            <a:r>
              <a:rPr lang="en-US" sz="3200" dirty="0" smtClean="0"/>
              <a:t>Funding for small disadvantaged communities </a:t>
            </a:r>
          </a:p>
          <a:p>
            <a:r>
              <a:rPr lang="en-US" sz="3200" dirty="0" smtClean="0"/>
              <a:t>Enforcement cases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5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itle 3"/>
          <p:cNvSpPr>
            <a:spLocks noGrp="1"/>
          </p:cNvSpPr>
          <p:nvPr>
            <p:ph type="ctrTitle"/>
          </p:nvPr>
        </p:nvSpPr>
        <p:spPr>
          <a:xfrm>
            <a:off x="609600" y="2130425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Questions and Comments</a:t>
            </a:r>
          </a:p>
        </p:txBody>
      </p:sp>
      <p:sp>
        <p:nvSpPr>
          <p:cNvPr id="191491" name="Line 13"/>
          <p:cNvSpPr>
            <a:spLocks noChangeShapeType="1"/>
          </p:cNvSpPr>
          <p:nvPr/>
        </p:nvSpPr>
        <p:spPr bwMode="auto">
          <a:xfrm>
            <a:off x="381000" y="16764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91492" name="Line 14"/>
          <p:cNvSpPr>
            <a:spLocks noChangeShapeType="1"/>
          </p:cNvSpPr>
          <p:nvPr/>
        </p:nvSpPr>
        <p:spPr bwMode="auto">
          <a:xfrm>
            <a:off x="381000" y="16002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91493" name="Line 13"/>
          <p:cNvSpPr>
            <a:spLocks noChangeShapeType="1"/>
          </p:cNvSpPr>
          <p:nvPr/>
        </p:nvSpPr>
        <p:spPr bwMode="auto">
          <a:xfrm>
            <a:off x="381000" y="41148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91494" name="Line 14"/>
          <p:cNvSpPr>
            <a:spLocks noChangeShapeType="1"/>
          </p:cNvSpPr>
          <p:nvPr/>
        </p:nvSpPr>
        <p:spPr bwMode="auto">
          <a:xfrm>
            <a:off x="381000" y="40386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13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5589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85800"/>
          </a:xfrm>
        </p:spPr>
        <p:txBody>
          <a:bodyPr/>
          <a:lstStyle/>
          <a:p>
            <a:r>
              <a:rPr lang="en-US" altLang="en-US" dirty="0" smtClean="0"/>
              <a:t>Purpose</a:t>
            </a:r>
          </a:p>
        </p:txBody>
      </p:sp>
      <p:sp>
        <p:nvSpPr>
          <p:cNvPr id="60420" name="Line 13"/>
          <p:cNvSpPr>
            <a:spLocks noChangeShapeType="1"/>
          </p:cNvSpPr>
          <p:nvPr/>
        </p:nvSpPr>
        <p:spPr bwMode="auto">
          <a:xfrm>
            <a:off x="381000" y="19050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14"/>
          <p:cNvSpPr>
            <a:spLocks noChangeShapeType="1"/>
          </p:cNvSpPr>
          <p:nvPr/>
        </p:nvSpPr>
        <p:spPr bwMode="auto">
          <a:xfrm>
            <a:off x="381000" y="18288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2</a:t>
            </a:fld>
            <a:endParaRPr lang="en-US" alt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14600"/>
            <a:ext cx="8382000" cy="3657600"/>
          </a:xfrm>
        </p:spPr>
        <p:txBody>
          <a:bodyPr/>
          <a:lstStyle/>
          <a:p>
            <a:r>
              <a:rPr lang="en-US" sz="3600" dirty="0" smtClean="0"/>
              <a:t>Overview of 2017 Work Plan with focus on planned priority projects</a:t>
            </a:r>
          </a:p>
          <a:p>
            <a:r>
              <a:rPr lang="en-US" sz="3600" dirty="0" smtClean="0"/>
              <a:t>Board member and public input on  priorities for 2017 and beyond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573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85800"/>
          </a:xfrm>
        </p:spPr>
        <p:txBody>
          <a:bodyPr/>
          <a:lstStyle/>
          <a:p>
            <a:r>
              <a:rPr lang="en-US" altLang="en-US" dirty="0" smtClean="0"/>
              <a:t>Presentation Outline</a:t>
            </a:r>
          </a:p>
        </p:txBody>
      </p:sp>
      <p:sp>
        <p:nvSpPr>
          <p:cNvPr id="60420" name="Line 13"/>
          <p:cNvSpPr>
            <a:spLocks noChangeShapeType="1"/>
          </p:cNvSpPr>
          <p:nvPr/>
        </p:nvSpPr>
        <p:spPr bwMode="auto">
          <a:xfrm>
            <a:off x="381000" y="19050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14"/>
          <p:cNvSpPr>
            <a:spLocks noChangeShapeType="1"/>
          </p:cNvSpPr>
          <p:nvPr/>
        </p:nvSpPr>
        <p:spPr bwMode="auto">
          <a:xfrm>
            <a:off x="381000" y="18288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3</a:t>
            </a:fld>
            <a:endParaRPr lang="en-US" alt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267200"/>
          </a:xfrm>
        </p:spPr>
        <p:txBody>
          <a:bodyPr/>
          <a:lstStyle/>
          <a:p>
            <a:r>
              <a:rPr lang="en-US" sz="3200" dirty="0" smtClean="0"/>
              <a:t>Organizational structure</a:t>
            </a:r>
          </a:p>
          <a:p>
            <a:r>
              <a:rPr lang="en-US" sz="3200" dirty="0" smtClean="0"/>
              <a:t>Staff funding</a:t>
            </a:r>
          </a:p>
          <a:p>
            <a:r>
              <a:rPr lang="en-US" sz="3200" dirty="0" smtClean="0"/>
              <a:t>Programmatic work commitments</a:t>
            </a:r>
          </a:p>
          <a:p>
            <a:r>
              <a:rPr lang="en-US" sz="3200" dirty="0" smtClean="0"/>
              <a:t>Priorities for 2017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543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343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83.8 </a:t>
            </a:r>
            <a:r>
              <a:rPr lang="en-US" sz="3200" dirty="0"/>
              <a:t>authorized </a:t>
            </a:r>
            <a:r>
              <a:rPr lang="en-US" sz="3200" dirty="0" smtClean="0"/>
              <a:t>positions, </a:t>
            </a:r>
            <a:r>
              <a:rPr lang="en-US" sz="3200" dirty="0"/>
              <a:t>plus 5 contract employees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6 </a:t>
            </a:r>
            <a:r>
              <a:rPr lang="en-US" sz="2800" dirty="0"/>
              <a:t>vacancies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3 Divisions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9 Technical Units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1 Administrative Unit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5 Specialists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3200" dirty="0" smtClean="0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533400" y="16002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533400" y="16764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4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908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0"/>
            <a:ext cx="9067800" cy="685800"/>
          </a:xfrm>
        </p:spPr>
        <p:txBody>
          <a:bodyPr/>
          <a:lstStyle/>
          <a:p>
            <a:r>
              <a:rPr lang="en-US" dirty="0" smtClean="0"/>
              <a:t>Positions &amp; Funding</a:t>
            </a:r>
            <a:endParaRPr lang="en-US" dirty="0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533400" y="16256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533400" y="1731818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5</a:t>
            </a:fld>
            <a:endParaRPr lang="en-US" altLang="en-US" sz="1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879352"/>
              </p:ext>
            </p:extLst>
          </p:nvPr>
        </p:nvGraphicFramePr>
        <p:xfrm>
          <a:off x="133170" y="1731818"/>
          <a:ext cx="8924239" cy="4720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305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446809" y="1066800"/>
            <a:ext cx="8229600" cy="685800"/>
          </a:xfrm>
        </p:spPr>
        <p:txBody>
          <a:bodyPr/>
          <a:lstStyle/>
          <a:p>
            <a:r>
              <a:rPr lang="en-US" altLang="en-US" sz="4000" dirty="0" smtClean="0"/>
              <a:t>Point Source and Groundwater Programs</a:t>
            </a:r>
          </a:p>
        </p:txBody>
      </p:sp>
      <p:sp>
        <p:nvSpPr>
          <p:cNvPr id="60420" name="Line 13"/>
          <p:cNvSpPr>
            <a:spLocks noChangeShapeType="1"/>
          </p:cNvSpPr>
          <p:nvPr/>
        </p:nvSpPr>
        <p:spPr bwMode="auto">
          <a:xfrm>
            <a:off x="381000" y="20574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14"/>
          <p:cNvSpPr>
            <a:spLocks noChangeShapeType="1"/>
          </p:cNvSpPr>
          <p:nvPr/>
        </p:nvSpPr>
        <p:spPr bwMode="auto">
          <a:xfrm>
            <a:off x="381000" y="19812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6</a:t>
            </a:fld>
            <a:endParaRPr lang="en-US" alt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599" y="2209800"/>
            <a:ext cx="8828809" cy="4480791"/>
          </a:xfrm>
        </p:spPr>
        <p:txBody>
          <a:bodyPr/>
          <a:lstStyle/>
          <a:p>
            <a:r>
              <a:rPr lang="en-US" sz="3200" dirty="0" smtClean="0"/>
              <a:t>Program implementation:</a:t>
            </a:r>
          </a:p>
          <a:p>
            <a:pPr lvl="1"/>
            <a:r>
              <a:rPr lang="en-US" dirty="0" smtClean="0"/>
              <a:t>Wastewater; Recycled Water; Storm Water; Solid Waste; Groundwater Site Cleanup</a:t>
            </a:r>
          </a:p>
          <a:p>
            <a:r>
              <a:rPr lang="en-US" sz="3200" dirty="0" smtClean="0"/>
              <a:t>22 wastewater &amp; solid waste permits; </a:t>
            </a:r>
          </a:p>
          <a:p>
            <a:pPr lvl="1"/>
            <a:r>
              <a:rPr lang="en-US" dirty="0" smtClean="0"/>
              <a:t>16 planned for Board consideration in 2017</a:t>
            </a:r>
            <a:endParaRPr lang="en-US" dirty="0"/>
          </a:p>
          <a:p>
            <a:r>
              <a:rPr lang="en-US" sz="3200" dirty="0" smtClean="0"/>
              <a:t>Priorities include: </a:t>
            </a:r>
          </a:p>
          <a:p>
            <a:pPr lvl="1"/>
            <a:r>
              <a:rPr lang="en-US" dirty="0" smtClean="0"/>
              <a:t>Fortuna wastewater treatment plant (WWTP)</a:t>
            </a:r>
          </a:p>
          <a:p>
            <a:pPr lvl="1"/>
            <a:r>
              <a:rPr lang="en-US" dirty="0" err="1" smtClean="0"/>
              <a:t>McKinleyville</a:t>
            </a:r>
            <a:r>
              <a:rPr lang="en-US" dirty="0" smtClean="0"/>
              <a:t> WWTP</a:t>
            </a:r>
          </a:p>
          <a:p>
            <a:pPr lvl="1"/>
            <a:r>
              <a:rPr lang="en-US" dirty="0" smtClean="0"/>
              <a:t>Roseburg Forest Products WDR</a:t>
            </a:r>
          </a:p>
        </p:txBody>
      </p:sp>
    </p:spTree>
    <p:extLst>
      <p:ext uri="{BB962C8B-B14F-4D97-AF65-F5344CB8AC3E}">
        <p14:creationId xmlns:p14="http://schemas.microsoft.com/office/powerpoint/2010/main" val="2595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85800"/>
          </a:xfrm>
        </p:spPr>
        <p:txBody>
          <a:bodyPr/>
          <a:lstStyle/>
          <a:p>
            <a:r>
              <a:rPr lang="en-US" altLang="en-US" dirty="0" smtClean="0"/>
              <a:t>Nonpoint Source Programs</a:t>
            </a:r>
          </a:p>
        </p:txBody>
      </p:sp>
      <p:sp>
        <p:nvSpPr>
          <p:cNvPr id="60420" name="Line 13"/>
          <p:cNvSpPr>
            <a:spLocks noChangeShapeType="1"/>
          </p:cNvSpPr>
          <p:nvPr/>
        </p:nvSpPr>
        <p:spPr bwMode="auto">
          <a:xfrm>
            <a:off x="381000" y="19050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14"/>
          <p:cNvSpPr>
            <a:spLocks noChangeShapeType="1"/>
          </p:cNvSpPr>
          <p:nvPr/>
        </p:nvSpPr>
        <p:spPr bwMode="auto">
          <a:xfrm>
            <a:off x="381000" y="18288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7</a:t>
            </a:fld>
            <a:endParaRPr lang="en-US" alt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267200"/>
          </a:xfrm>
        </p:spPr>
        <p:txBody>
          <a:bodyPr/>
          <a:lstStyle/>
          <a:p>
            <a:r>
              <a:rPr lang="en-US" sz="3200" dirty="0" smtClean="0"/>
              <a:t>Program implementation:</a:t>
            </a:r>
          </a:p>
          <a:p>
            <a:pPr lvl="1"/>
            <a:r>
              <a:rPr lang="en-US" dirty="0" smtClean="0"/>
              <a:t>Timber; US Forest Service; County Roads; Agricultural Lands; Dairy; Cannabis; 401 dredge and fill</a:t>
            </a:r>
          </a:p>
          <a:p>
            <a:r>
              <a:rPr lang="en-US" sz="3200" dirty="0" smtClean="0"/>
              <a:t>Permits under development:</a:t>
            </a:r>
          </a:p>
          <a:p>
            <a:pPr lvl="1"/>
            <a:r>
              <a:rPr lang="en-US" dirty="0" smtClean="0"/>
              <a:t>Green Diamond Resource Company South Fork Elk Management Plan</a:t>
            </a:r>
          </a:p>
          <a:p>
            <a:pPr lvl="1"/>
            <a:r>
              <a:rPr lang="en-US" dirty="0" smtClean="0"/>
              <a:t>Dairy Program general Order</a:t>
            </a:r>
          </a:p>
          <a:p>
            <a:pPr lvl="1"/>
            <a:r>
              <a:rPr lang="en-US" dirty="0" smtClean="0"/>
              <a:t>Vineyard and Orchards general Order</a:t>
            </a:r>
          </a:p>
          <a:p>
            <a:pPr lvl="1"/>
            <a:r>
              <a:rPr lang="en-US" dirty="0" smtClean="0"/>
              <a:t>Advising State Board on general Cannabis Order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85800"/>
          </a:xfrm>
        </p:spPr>
        <p:txBody>
          <a:bodyPr/>
          <a:lstStyle/>
          <a:p>
            <a:r>
              <a:rPr lang="en-US" altLang="en-US" dirty="0" smtClean="0"/>
              <a:t>TMDL Implementation</a:t>
            </a:r>
          </a:p>
        </p:txBody>
      </p:sp>
      <p:sp>
        <p:nvSpPr>
          <p:cNvPr id="60420" name="Line 13"/>
          <p:cNvSpPr>
            <a:spLocks noChangeShapeType="1"/>
          </p:cNvSpPr>
          <p:nvPr/>
        </p:nvSpPr>
        <p:spPr bwMode="auto">
          <a:xfrm>
            <a:off x="381000" y="19050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14"/>
          <p:cNvSpPr>
            <a:spLocks noChangeShapeType="1"/>
          </p:cNvSpPr>
          <p:nvPr/>
        </p:nvSpPr>
        <p:spPr bwMode="auto">
          <a:xfrm>
            <a:off x="381000" y="18288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8</a:t>
            </a:fld>
            <a:endParaRPr lang="en-US" alt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267200"/>
          </a:xfrm>
        </p:spPr>
        <p:txBody>
          <a:bodyPr/>
          <a:lstStyle/>
          <a:p>
            <a:r>
              <a:rPr lang="en-US" sz="3200" dirty="0" smtClean="0"/>
              <a:t>Various throughout Region</a:t>
            </a:r>
          </a:p>
          <a:p>
            <a:r>
              <a:rPr lang="en-US" sz="3200" dirty="0" smtClean="0"/>
              <a:t>Particular focus in 2017:</a:t>
            </a:r>
          </a:p>
          <a:p>
            <a:pPr lvl="1"/>
            <a:r>
              <a:rPr lang="en-US" dirty="0" smtClean="0"/>
              <a:t>Shasta and Scott River TMDL Waivers</a:t>
            </a:r>
          </a:p>
          <a:p>
            <a:pPr lvl="1"/>
            <a:r>
              <a:rPr lang="en-US" dirty="0" smtClean="0"/>
              <a:t>Klamath River Basin</a:t>
            </a:r>
          </a:p>
          <a:p>
            <a:pPr lvl="1"/>
            <a:r>
              <a:rPr lang="en-US" dirty="0" smtClean="0"/>
              <a:t>Elk River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637309" y="762000"/>
            <a:ext cx="8229600" cy="685800"/>
          </a:xfrm>
        </p:spPr>
        <p:txBody>
          <a:bodyPr/>
          <a:lstStyle/>
          <a:p>
            <a:r>
              <a:rPr lang="en-US" altLang="en-US" dirty="0" smtClean="0"/>
              <a:t>2017 Planning Projects </a:t>
            </a:r>
          </a:p>
        </p:txBody>
      </p:sp>
      <p:sp>
        <p:nvSpPr>
          <p:cNvPr id="60420" name="Line 13"/>
          <p:cNvSpPr>
            <a:spLocks noChangeShapeType="1"/>
          </p:cNvSpPr>
          <p:nvPr/>
        </p:nvSpPr>
        <p:spPr bwMode="auto">
          <a:xfrm>
            <a:off x="381000" y="1600200"/>
            <a:ext cx="8229600" cy="0"/>
          </a:xfrm>
          <a:prstGeom prst="line">
            <a:avLst/>
          </a:prstGeom>
          <a:noFill/>
          <a:ln w="28575">
            <a:solidFill>
              <a:srgbClr val="236B2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421" name="Line 14"/>
          <p:cNvSpPr>
            <a:spLocks noChangeShapeType="1"/>
          </p:cNvSpPr>
          <p:nvPr/>
        </p:nvSpPr>
        <p:spPr bwMode="auto">
          <a:xfrm>
            <a:off x="381000" y="1447800"/>
            <a:ext cx="8229600" cy="0"/>
          </a:xfrm>
          <a:prstGeom prst="line">
            <a:avLst/>
          </a:prstGeom>
          <a:noFill/>
          <a:ln w="28575">
            <a:solidFill>
              <a:srgbClr val="2B568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676409" y="6452466"/>
            <a:ext cx="3810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EE7647B-4C03-4EF0-8BF4-150835420DAC}" type="slidenum">
              <a:rPr lang="en-US" altLang="en-US" sz="1400" smtClean="0"/>
              <a:pPr>
                <a:defRPr/>
              </a:pPr>
              <a:t>9</a:t>
            </a:fld>
            <a:endParaRPr lang="en-US" alt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572000"/>
          </a:xfrm>
        </p:spPr>
        <p:txBody>
          <a:bodyPr/>
          <a:lstStyle/>
          <a:p>
            <a:r>
              <a:rPr lang="en-US" sz="3200" dirty="0" smtClean="0"/>
              <a:t>Russian River Pathogens TMDL</a:t>
            </a:r>
          </a:p>
          <a:p>
            <a:r>
              <a:rPr lang="en-US" sz="3200" dirty="0" smtClean="0"/>
              <a:t>Laguna de Santa Rosa Water Quality Credit Trading Program</a:t>
            </a:r>
          </a:p>
        </p:txBody>
      </p:sp>
    </p:spTree>
    <p:extLst>
      <p:ext uri="{BB962C8B-B14F-4D97-AF65-F5344CB8AC3E}">
        <p14:creationId xmlns:p14="http://schemas.microsoft.com/office/powerpoint/2010/main" val="51983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9759</TotalTime>
  <Words>402</Words>
  <Application>Microsoft Office PowerPoint</Application>
  <PresentationFormat>On-screen Show (4:3)</PresentationFormat>
  <Paragraphs>109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Wingdings</vt:lpstr>
      <vt:lpstr>Default Design</vt:lpstr>
      <vt:lpstr>1_Default Design</vt:lpstr>
      <vt:lpstr>North Coast Regional Board 2017 Priority Projects  </vt:lpstr>
      <vt:lpstr>Purpose</vt:lpstr>
      <vt:lpstr>Presentation Outline</vt:lpstr>
      <vt:lpstr>Organizational Structure</vt:lpstr>
      <vt:lpstr>Positions &amp; Funding</vt:lpstr>
      <vt:lpstr>Point Source and Groundwater Programs</vt:lpstr>
      <vt:lpstr>Nonpoint Source Programs</vt:lpstr>
      <vt:lpstr>TMDL Implementation</vt:lpstr>
      <vt:lpstr>2017 Planning Projects </vt:lpstr>
      <vt:lpstr>Status of 2015 Triennial Review Priority Projects</vt:lpstr>
      <vt:lpstr>Status of 2015 Triennial Review Priority Projects</vt:lpstr>
      <vt:lpstr>Other priority work</vt:lpstr>
      <vt:lpstr>Questions and Comments</vt:lpstr>
    </vt:vector>
  </TitlesOfParts>
  <Company>SWRCB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Clayton Creager</dc:creator>
  <cp:lastModifiedBy>Curtis, Joshua R.@Waterboards</cp:lastModifiedBy>
  <cp:revision>448</cp:revision>
  <cp:lastPrinted>2017-03-06T23:06:41Z</cp:lastPrinted>
  <dcterms:created xsi:type="dcterms:W3CDTF">2008-08-28T19:00:07Z</dcterms:created>
  <dcterms:modified xsi:type="dcterms:W3CDTF">2017-03-07T16:34:13Z</dcterms:modified>
</cp:coreProperties>
</file>